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1" r:id="rId22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2B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rgbClr val="4A6E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114800" y="0"/>
            <a:ext cx="36576" cy="6858000"/>
          </a:xfrm>
          <a:prstGeom prst="rect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82296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400">
                <a:solidFill>
                  <a:srgbClr val="FFDE99"/>
                </a:solidFill>
                <a:latin typeface="Calibri"/>
              </a:rPr>
              <a:t>UM ROMANCE 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1887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1">
                <a:solidFill>
                  <a:srgbClr val="D8A24A"/>
                </a:solidFill>
                <a:latin typeface="Georgia"/>
              </a:rPr>
              <a:t>IPÊ DAS LEIRAS</a:t>
            </a:r>
          </a:p>
        </p:txBody>
      </p:sp>
      <p:sp>
        <p:nvSpPr>
          <p:cNvPr id="7" name="Oval 6"/>
          <p:cNvSpPr/>
          <p:nvPr/>
        </p:nvSpPr>
        <p:spPr>
          <a:xfrm>
            <a:off x="1097280" y="2743200"/>
            <a:ext cx="2194560" cy="2194560"/>
          </a:xfrm>
          <a:prstGeom prst="ellipse">
            <a:avLst/>
          </a:prstGeom>
          <a:solidFill>
            <a:srgbClr val="FFDE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600200" y="2606040"/>
            <a:ext cx="2194560" cy="2194560"/>
          </a:xfrm>
          <a:prstGeom prst="ellipse">
            <a:avLst/>
          </a:prstGeom>
          <a:solidFill>
            <a:srgbClr val="4A6E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80" y="1463040"/>
            <a:ext cx="7132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500">
                <a:solidFill>
                  <a:srgbClr val="D8A24A"/>
                </a:solidFill>
                <a:latin typeface="Calibri"/>
              </a:rPr>
              <a:t>APRESENTAÇÃO DE CAMPANHA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011680"/>
            <a:ext cx="713232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600" b="1" i="0">
                <a:solidFill>
                  <a:srgbClr val="FFDE99"/>
                </a:solidFill>
                <a:latin typeface="Georgia"/>
              </a:rPr>
              <a:t>Vila DuZé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3840480"/>
            <a:ext cx="71323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0" i="1">
                <a:solidFill>
                  <a:srgbClr val="F2C66B"/>
                </a:solidFill>
                <a:latin typeface="Georgia"/>
              </a:rPr>
              <a:t>Santuário das almas entrelaçadas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54880" y="4663440"/>
            <a:ext cx="1097280" cy="36576"/>
          </a:xfrm>
          <a:prstGeom prst="rect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54880" y="4846320"/>
            <a:ext cx="7132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0" i="0">
                <a:solidFill>
                  <a:srgbClr val="C5A484"/>
                </a:solidFill>
                <a:latin typeface="Calibri"/>
              </a:rPr>
              <a:t>Estratégia de lançamento · Posicionamento · Canais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61264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 spc="300">
                <a:solidFill>
                  <a:srgbClr val="71898C"/>
                </a:solidFill>
                <a:latin typeface="Calibri"/>
              </a:rPr>
              <a:t>2026  ·  Ipê das Leiras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10 · FASE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Lançamento — Ações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SEMANA DE PICO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697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05840" y="3086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953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Anúncio oficial de disponibilidade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79" y="2697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355079" y="3086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75119" y="2953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Posts diários com CTA claro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840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005840" y="4229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4096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Live de lançamento com a autora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6479" y="3840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355079" y="4229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19" y="4096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Ativação de influenciadores literários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4983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05840" y="5372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325880" y="5239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Depoimentos de leitores iniciais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79" y="4983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355079" y="5372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75119" y="5239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Gatilhos legítimos: preço especial e bônus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Lançamento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10 / 15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11 · FASE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Pós-lançamento — Ações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SUSTENTAÇÃO E CRESCIMENTO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697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05840" y="3086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953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Repostagem de conteúdo de leitores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79" y="2697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355079" y="3086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75119" y="2953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Estímulo constante a avaliações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840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005840" y="4229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4096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Clube de leitura em torno da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6479" y="3840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355079" y="4229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19" y="4096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Entrevistas em podcasts e portais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4983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05840" y="5372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325880" y="5239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Campanhas com prova social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79" y="4983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355079" y="5372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75119" y="5239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Debates sobre personagens e temas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Pós-lançamento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11 / 15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12 · CANAIS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Canais recomendados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ONDE ATIVAR A CAMPANHA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74320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CANAL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3400" y="274320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PAPEL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09560" y="274320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FORMATO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240" y="3246120"/>
            <a:ext cx="10561320" cy="18288"/>
          </a:xfrm>
          <a:prstGeom prst="rect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77240" y="3429000"/>
            <a:ext cx="10561320" cy="731520"/>
          </a:xfrm>
          <a:prstGeom prst="rect">
            <a:avLst/>
          </a:prstGeom>
          <a:solidFill>
            <a:srgbClr val="1E2B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3593592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Instagram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3593592"/>
            <a:ext cx="3383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Construção de marca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9560" y="3593592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Reels, carrosséis e stories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4370832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TikTok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370832"/>
            <a:ext cx="3383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Alcance orgânico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09560" y="4370832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Vídeos emocionais curtos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240" y="4983480"/>
            <a:ext cx="10561320" cy="731520"/>
          </a:xfrm>
          <a:prstGeom prst="rect">
            <a:avLst/>
          </a:prstGeom>
          <a:solidFill>
            <a:srgbClr val="1E2B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5148072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E-mail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0" y="5148072"/>
            <a:ext cx="3383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Conversão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09560" y="5148072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Sequência de aquecimento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5925312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Amazon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43400" y="5925312"/>
            <a:ext cx="3383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Venda final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09560" y="5925312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Georgia"/>
              </a:rPr>
              <a:t>Página otimizada da obra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Canais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12 / 15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13 · CRONOGRAMA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Cronograma resumido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LINHA DO TEMPO DE ATIVAÇÃO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3291840"/>
            <a:ext cx="10561320" cy="320040"/>
          </a:xfrm>
          <a:prstGeom prst="rect">
            <a:avLst/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77240" y="3291840"/>
            <a:ext cx="4752594" cy="320040"/>
          </a:xfrm>
          <a:prstGeom prst="rect">
            <a:avLst/>
          </a:prstGeom>
          <a:solidFill>
            <a:srgbClr val="4A6E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529834" y="3291840"/>
            <a:ext cx="1584197" cy="320040"/>
          </a:xfrm>
          <a:prstGeom prst="rect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114032" y="3291840"/>
            <a:ext cx="4224528" cy="320040"/>
          </a:xfrm>
          <a:prstGeom prst="rect">
            <a:avLst/>
          </a:prstGeom>
          <a:solidFill>
            <a:srgbClr val="2EA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507617" y="3886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 spc="300">
                <a:solidFill>
                  <a:srgbClr val="F2C66B"/>
                </a:solidFill>
                <a:latin typeface="Calibri"/>
              </a:rPr>
              <a:t>SEMANAS -8 A -1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07617" y="425196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 i="0">
                <a:solidFill>
                  <a:srgbClr val="FFDE99"/>
                </a:solidFill>
                <a:latin typeface="Georgia"/>
              </a:rPr>
              <a:t>Pré-lançamento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07617" y="4892040"/>
            <a:ext cx="32918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>
                <a:solidFill>
                  <a:srgbClr val="C5A484"/>
                </a:solidFill>
                <a:latin typeface="Calibri"/>
              </a:rPr>
              <a:t>Aquecimento e lista de espera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76013" y="3886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 spc="300">
                <a:solidFill>
                  <a:srgbClr val="F2C66B"/>
                </a:solidFill>
                <a:latin typeface="Calibri"/>
              </a:rPr>
              <a:t>DIAS 1 A 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013" y="425196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 i="0">
                <a:solidFill>
                  <a:srgbClr val="FFDE99"/>
                </a:solidFill>
                <a:latin typeface="Georgia"/>
              </a:rPr>
              <a:t>Lançamento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76013" y="4892040"/>
            <a:ext cx="32918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>
                <a:solidFill>
                  <a:srgbClr val="C5A484"/>
                </a:solidFill>
                <a:latin typeface="Calibri"/>
              </a:rPr>
              <a:t>Semana de pico e conversão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0376" y="3886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 spc="300">
                <a:solidFill>
                  <a:srgbClr val="F2C66B"/>
                </a:solidFill>
                <a:latin typeface="Calibri"/>
              </a:rPr>
              <a:t>SEMANAS +2 A +12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0376" y="4251960"/>
            <a:ext cx="3291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1" i="0">
                <a:solidFill>
                  <a:srgbClr val="FFDE99"/>
                </a:solidFill>
                <a:latin typeface="Georgia"/>
              </a:rPr>
              <a:t>Pós-lançamento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0376" y="4892040"/>
            <a:ext cx="32918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>
                <a:solidFill>
                  <a:srgbClr val="C5A484"/>
                </a:solidFill>
                <a:latin typeface="Calibri"/>
              </a:rPr>
              <a:t>Sustentação e prova social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598932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1">
                <a:solidFill>
                  <a:srgbClr val="90A787"/>
                </a:solidFill>
                <a:latin typeface="Calibri"/>
              </a:rPr>
              <a:t>Total: ~20 semanas de campanha, do primeiro teaser à sustentação de vendas.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Cronograma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13 / 15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14 · MÉTRICAS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KPIs &amp; sinais de sucesso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O QUE VAMOS MEDIR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743200"/>
            <a:ext cx="3474720" cy="329184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2971800"/>
            <a:ext cx="347472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 i="0">
                <a:solidFill>
                  <a:srgbClr val="D8A24A"/>
                </a:solidFill>
                <a:latin typeface="Georgia"/>
              </a:rPr>
              <a:t>+10k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4434840"/>
            <a:ext cx="29260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0" i="1">
                <a:solidFill>
                  <a:srgbClr val="FFDE99"/>
                </a:solidFill>
                <a:latin typeface="Georgia"/>
              </a:rPr>
              <a:t>leitores na lista de espera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516636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 i="0">
                <a:solidFill>
                  <a:srgbClr val="C5A484"/>
                </a:solidFill>
                <a:latin typeface="Calibri"/>
              </a:rPr>
              <a:t>Antes do lançamento oficial.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59" y="2743200"/>
            <a:ext cx="3474720" cy="329184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0559" y="2971800"/>
            <a:ext cx="347472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 i="0">
                <a:solidFill>
                  <a:srgbClr val="D8A24A"/>
                </a:solidFill>
                <a:latin typeface="Georgia"/>
              </a:rPr>
              <a:t>Top 20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79" y="4434840"/>
            <a:ext cx="29260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0" i="1">
                <a:solidFill>
                  <a:srgbClr val="FFDE99"/>
                </a:solidFill>
                <a:latin typeface="Georgia"/>
              </a:rPr>
              <a:t>na categoria da Amazon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79" y="516636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 i="0">
                <a:solidFill>
                  <a:srgbClr val="C5A484"/>
                </a:solidFill>
                <a:latin typeface="Calibri"/>
              </a:rPr>
              <a:t>Nas primeiras 4 semanas.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83879" y="2743200"/>
            <a:ext cx="3474720" cy="329184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183879" y="2971800"/>
            <a:ext cx="347472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 i="0">
                <a:solidFill>
                  <a:srgbClr val="D8A24A"/>
                </a:solidFill>
                <a:latin typeface="Georgia"/>
              </a:rPr>
              <a:t>4.5★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8199" y="4434840"/>
            <a:ext cx="29260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0" i="1">
                <a:solidFill>
                  <a:srgbClr val="FFDE99"/>
                </a:solidFill>
                <a:latin typeface="Georgia"/>
              </a:rPr>
              <a:t>avaliação média mínima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58199" y="5166360"/>
            <a:ext cx="292608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 i="0">
                <a:solidFill>
                  <a:srgbClr val="C5A484"/>
                </a:solidFill>
                <a:latin typeface="Calibri"/>
              </a:rPr>
              <a:t>Sustentada por prova social.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KPIs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14 / 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2B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0" y="1463040"/>
            <a:ext cx="1188720" cy="36576"/>
          </a:xfrm>
          <a:prstGeom prst="rect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73736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 i="0" spc="600">
                <a:solidFill>
                  <a:srgbClr val="D8A24A"/>
                </a:solidFill>
                <a:latin typeface="Calibri"/>
              </a:rPr>
              <a:t>OBRIGADO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377440"/>
            <a:ext cx="105156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800" b="1" i="0">
                <a:solidFill>
                  <a:srgbClr val="FFDE99"/>
                </a:solidFill>
                <a:latin typeface="Georgia"/>
              </a:rPr>
              <a:t>Vila DuZé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023360"/>
            <a:ext cx="10515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800" b="0" i="1">
                <a:solidFill>
                  <a:srgbClr val="F2C66B"/>
                </a:solidFill>
                <a:latin typeface="Georgia"/>
              </a:rPr>
              <a:t>“Um santuário de almas — e um convite para a sua.”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5212080"/>
            <a:ext cx="3108960" cy="1051560"/>
          </a:xfrm>
          <a:prstGeom prst="roundRect">
            <a:avLst>
              <a:gd name="adj" fmla="val 6000"/>
            </a:avLst>
          </a:prstGeom>
          <a:solidFill>
            <a:srgbClr val="2A3B4C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17320" y="5349240"/>
            <a:ext cx="7315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 i="0">
                <a:solidFill>
                  <a:srgbClr val="D8A24A"/>
                </a:solidFill>
                <a:latin typeface="Georgia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0280" y="5532120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Georgia"/>
              </a:rPr>
              <a:t>Aprovar posicionamento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17720" y="5212080"/>
            <a:ext cx="3108960" cy="1051560"/>
          </a:xfrm>
          <a:prstGeom prst="roundRect">
            <a:avLst>
              <a:gd name="adj" fmla="val 6000"/>
            </a:avLst>
          </a:prstGeom>
          <a:solidFill>
            <a:srgbClr val="2A3B4C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46320" y="5349240"/>
            <a:ext cx="7315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 i="0">
                <a:solidFill>
                  <a:srgbClr val="D8A24A"/>
                </a:solidFill>
                <a:latin typeface="Georgia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0" y="5532120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Georgia"/>
              </a:rPr>
              <a:t>Ativar landing page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5212080"/>
            <a:ext cx="3108960" cy="1051560"/>
          </a:xfrm>
          <a:prstGeom prst="roundRect">
            <a:avLst>
              <a:gd name="adj" fmla="val 6000"/>
            </a:avLst>
          </a:prstGeom>
          <a:solidFill>
            <a:srgbClr val="2A3B4C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75320" y="5349240"/>
            <a:ext cx="73152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 i="0">
                <a:solidFill>
                  <a:srgbClr val="D8A24A"/>
                </a:solidFill>
                <a:latin typeface="Georgia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98280" y="5532120"/>
            <a:ext cx="201168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Georgia"/>
              </a:rPr>
              <a:t>Iniciar pré-lançamento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446520"/>
            <a:ext cx="10515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 i="0" spc="300">
                <a:solidFill>
                  <a:srgbClr val="71898C"/>
                </a:solidFill>
                <a:latin typeface="Calibri"/>
              </a:rPr>
              <a:t>Ipê das Leiras  ·  2026  ·  contato@viladuze.com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48640"/>
            <a:ext cx="73152" cy="576072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spc="300">
                <a:solidFill>
                  <a:srgbClr val="D8A24A"/>
                </a:solidFill>
                <a:latin typeface="Calibri"/>
              </a:rPr>
              <a:t>SLIDE 14 · ORÇAMENTO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FFDE99"/>
                </a:solidFill>
                <a:latin typeface="Georgia"/>
              </a:rPr>
              <a:t>Previsão de orçamento para 12 meses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691640"/>
            <a:ext cx="11091672" cy="4279392"/>
          </a:xfrm>
          <a:prstGeom prst="rect">
            <a:avLst/>
          </a:prstGeom>
          <a:solidFill>
            <a:srgbClr val="243844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691640"/>
            <a:ext cx="11091672" cy="329184"/>
          </a:xfrm>
          <a:prstGeom prst="rect">
            <a:avLst/>
          </a:prstGeom>
          <a:solidFill>
            <a:srgbClr val="4A6E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91640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 spc="200">
                <a:solidFill>
                  <a:srgbClr val="FFDE99"/>
                </a:solidFill>
                <a:latin typeface="Calibri"/>
              </a:rPr>
              <a:t>ITEM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2160" y="1691640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 spc="200">
                <a:solidFill>
                  <a:srgbClr val="FFDE99"/>
                </a:solidFill>
                <a:latin typeface="Calibri"/>
              </a:rPr>
              <a:t>VALOR R$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0" y="1691640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 spc="200">
                <a:solidFill>
                  <a:srgbClr val="FFDE99"/>
                </a:solidFill>
                <a:latin typeface="Calibri"/>
              </a:rPr>
              <a:t>FÓRMULA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020824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Faturamento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2160" y="2020824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51.000,00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0" y="2020824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Em 12 meses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350008"/>
            <a:ext cx="11091672" cy="329184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350008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Despesas Editora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52160" y="2350008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8.000,00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2679192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Despesas Marketing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52160" y="2679192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6.120,00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0" y="2679192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TICKET MÉDIO = R$ 51,00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3008376"/>
            <a:ext cx="11091672" cy="329184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3008376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52160" y="3008376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288,00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0" y="3008376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CAC = R$ 14,75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3337560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Provedor site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52160" y="3337560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300,00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0" y="3337560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META CAC &lt; 50% TICKET MÉDIO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3666744"/>
            <a:ext cx="11091672" cy="329184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3666744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Registro Domínio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52160" y="3666744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50,00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995928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2C66B"/>
                </a:solidFill>
                <a:latin typeface="Calibri"/>
              </a:rPr>
              <a:t>Total despesas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52160" y="3995928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D8A24A"/>
                </a:solidFill>
                <a:latin typeface="Calibri"/>
              </a:rPr>
              <a:t>14.758,00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4325112"/>
            <a:ext cx="11091672" cy="329184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31520" y="4325112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2C66B"/>
                </a:solidFill>
                <a:latin typeface="Calibri"/>
              </a:rPr>
              <a:t>Lucro bruto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52160" y="4325112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D8A24A"/>
                </a:solidFill>
                <a:latin typeface="Calibri"/>
              </a:rPr>
              <a:t>36.242,00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1520" y="4654296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Locação Recursos Mkt Digital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852160" y="4654296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6.120,00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29600" y="4654296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12% Faturamento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48640" y="4983480"/>
            <a:ext cx="11091672" cy="329184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31520" y="4983480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Anúncios pagos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52160" y="4983480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5.508,00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29600" y="4983480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90% locação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312664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Influenciadores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52160" y="5312664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428,40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0" y="5312664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7% locação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8640" y="5641848"/>
            <a:ext cx="11091672" cy="329184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31520" y="5641848"/>
            <a:ext cx="47548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C5A484"/>
                </a:solidFill>
                <a:latin typeface="Calibri"/>
              </a:rPr>
              <a:t>Fundo de Reserva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52160" y="5641848"/>
            <a:ext cx="2011680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FFDE99"/>
                </a:solidFill>
                <a:latin typeface="Calibri"/>
              </a:rPr>
              <a:t>184,00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0" y="5641848"/>
            <a:ext cx="3227832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90A787"/>
                </a:solidFill>
                <a:latin typeface="Calibri"/>
              </a:rPr>
              <a:t>3% locação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90A787"/>
                </a:solidFill>
                <a:latin typeface="Calibri"/>
              </a:rPr>
              <a:t>Vila DuZé   ·   Orçamento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515600" y="6446520"/>
            <a:ext cx="1188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1">
                <a:solidFill>
                  <a:srgbClr val="D8A24A"/>
                </a:solidFill>
                <a:latin typeface="Calibri"/>
              </a:rPr>
              <a:t>14a / 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02 · SINOPSE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200" b="1" i="0">
                <a:solidFill>
                  <a:srgbClr val="FFDE99"/>
                </a:solidFill>
                <a:latin typeface="Georgia"/>
              </a:rPr>
              <a:t>O romance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331720"/>
            <a:ext cx="1051560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0" i="1">
                <a:solidFill>
                  <a:srgbClr val="FFDE99"/>
                </a:solidFill>
                <a:latin typeface="Georgia"/>
              </a:rPr>
              <a:t>“Vila DuZé” é um romance existencial sobre almas que se encontram</a:t>
            </a:r>
          </a:p>
          <a:p>
            <a:pPr algn="l"/>
            <a:r>
              <a:rPr sz="2400" b="0" i="1">
                <a:solidFill>
                  <a:srgbClr val="FFDE99"/>
                </a:solidFill>
                <a:latin typeface="Georgia"/>
              </a:rPr>
              <a:t>e se perdem entre memórias, silêncios e a busca de sentido —</a:t>
            </a:r>
          </a:p>
          <a:p>
            <a:pPr algn="l"/>
            <a:r>
              <a:rPr sz="2400" b="0" i="1">
                <a:solidFill>
                  <a:srgbClr val="FFDE99"/>
                </a:solidFill>
                <a:latin typeface="Georgia"/>
              </a:rPr>
              <a:t>uma leitura íntima para quem já amou, se perdeu e tentou</a:t>
            </a:r>
          </a:p>
          <a:p>
            <a:pPr algn="l"/>
            <a:r>
              <a:rPr sz="2400" b="0" i="1">
                <a:solidFill>
                  <a:srgbClr val="FFDE99"/>
                </a:solidFill>
                <a:latin typeface="Georgia"/>
              </a:rPr>
              <a:t>reencontrar-se no meio do caos.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4937760"/>
            <a:ext cx="3474720" cy="137160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5074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EXISTENCIAL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5440680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1">
                <a:solidFill>
                  <a:srgbClr val="C5A484"/>
                </a:solidFill>
                <a:latin typeface="Georgia"/>
              </a:rPr>
              <a:t>Um mergulho no sentido da vida.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59" y="4937760"/>
            <a:ext cx="3474720" cy="137160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54879" y="5074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POÉTICO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79" y="5440680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1">
                <a:solidFill>
                  <a:srgbClr val="C5A484"/>
                </a:solidFill>
                <a:latin typeface="Georgia"/>
              </a:rPr>
              <a:t>Linguagem que respira e emociona.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83879" y="4937760"/>
            <a:ext cx="3474720" cy="137160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58199" y="5074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HUMANO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58199" y="5440680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1">
                <a:solidFill>
                  <a:srgbClr val="C5A484"/>
                </a:solidFill>
                <a:latin typeface="Georgia"/>
              </a:rPr>
              <a:t>Personagens que somos todos nós.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Sinopse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02 / 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03 · ESTRATÉGIA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Posicionamento estratégico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O DIFERENCIAL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606040"/>
            <a:ext cx="10515600" cy="155448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88920"/>
            <a:ext cx="100584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0" i="1">
                <a:solidFill>
                  <a:srgbClr val="FFDE99"/>
                </a:solidFill>
                <a:latin typeface="Georgia"/>
              </a:rPr>
              <a:t>“Um romance para quem já amou, se perdeu, e tentou</a:t>
            </a:r>
          </a:p>
          <a:p>
            <a:pPr algn="l"/>
            <a:r>
              <a:rPr sz="2600" b="0" i="1">
                <a:solidFill>
                  <a:srgbClr val="FFDE99"/>
                </a:solidFill>
                <a:latin typeface="Georgia"/>
              </a:rPr>
              <a:t>encontrar sentido no meio do caos.”</a:t>
            </a:r>
          </a:p>
        </p:txBody>
      </p:sp>
      <p:sp>
        <p:nvSpPr>
          <p:cNvPr id="9" name="Oval 8"/>
          <p:cNvSpPr/>
          <p:nvPr/>
        </p:nvSpPr>
        <p:spPr>
          <a:xfrm>
            <a:off x="822960" y="453542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43000" y="4480560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FFDE99"/>
                </a:solidFill>
                <a:latin typeface="Calibri"/>
              </a:rPr>
              <a:t>Romance existencial como experiência emocional profunda — venda de sensação, não apenas de enredo.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508406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43000" y="5029200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FFDE99"/>
                </a:solidFill>
                <a:latin typeface="Calibri"/>
              </a:rPr>
              <a:t>Frase de impacto orienta toda a comunicação: capas, anúncios, teasers e conversas.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563270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43000" y="5577840"/>
            <a:ext cx="10149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FFDE99"/>
                </a:solidFill>
                <a:latin typeface="Calibri"/>
              </a:rPr>
              <a:t>Toda escolha de linguagem sustenta a promessa de intimidade e reflexão.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Posicionamento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03 / 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04 · METAS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Objetivos da campanha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TRÊS METAS CENTRAIS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743200"/>
            <a:ext cx="3474720" cy="329184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2880360"/>
            <a:ext cx="1828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 i="0">
                <a:solidFill>
                  <a:srgbClr val="D8A24A"/>
                </a:solidFill>
                <a:latin typeface="Georgia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977639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 i="0">
                <a:solidFill>
                  <a:srgbClr val="FFDE99"/>
                </a:solidFill>
                <a:latin typeface="Georgia"/>
              </a:rPr>
              <a:t>Reconhecimento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4617720"/>
            <a:ext cx="310896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 i="0">
                <a:solidFill>
                  <a:srgbClr val="C5A484"/>
                </a:solidFill>
                <a:latin typeface="Calibri"/>
              </a:rPr>
              <a:t>Gerar conhecimento do livro e da autora Ipê das Leiras junto ao público leitor.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59" y="2743200"/>
            <a:ext cx="3474720" cy="329184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79" y="2880360"/>
            <a:ext cx="1828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 i="0">
                <a:solidFill>
                  <a:srgbClr val="D8A24A"/>
                </a:solidFill>
                <a:latin typeface="Georgia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79" y="3977639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 i="0">
                <a:solidFill>
                  <a:srgbClr val="FFDE99"/>
                </a:solidFill>
                <a:latin typeface="Georgia"/>
              </a:rPr>
              <a:t>Identificação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79" y="4617720"/>
            <a:ext cx="310896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 i="0">
                <a:solidFill>
                  <a:srgbClr val="C5A484"/>
                </a:solidFill>
                <a:latin typeface="Calibri"/>
              </a:rPr>
              <a:t>Criar conexão emocional profunda: o leitor precisa sentir que o livro fala com ele.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83879" y="2743200"/>
            <a:ext cx="3474720" cy="329184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58199" y="2880360"/>
            <a:ext cx="1828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 i="0">
                <a:solidFill>
                  <a:srgbClr val="D8A24A"/>
                </a:solidFill>
                <a:latin typeface="Georgia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8199" y="3977639"/>
            <a:ext cx="3108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 i="0">
                <a:solidFill>
                  <a:srgbClr val="FFDE99"/>
                </a:solidFill>
                <a:latin typeface="Georgia"/>
              </a:rPr>
              <a:t>Conversão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58199" y="4617720"/>
            <a:ext cx="310896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 i="0">
                <a:solidFill>
                  <a:srgbClr val="C5A484"/>
                </a:solidFill>
                <a:latin typeface="Calibri"/>
              </a:rPr>
              <a:t>Transformar interesse em vendas e em leitores engajados que recomendam a obra.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Objetivos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04 / 15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05 · AUDIÊNCIA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Público-alvo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PERFIL DO LEITOR IDEAL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743200"/>
            <a:ext cx="10515600" cy="7315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292608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IDADE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2880360"/>
            <a:ext cx="70408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 i="0">
                <a:solidFill>
                  <a:srgbClr val="FFDE99"/>
                </a:solidFill>
                <a:latin typeface="Georgia"/>
              </a:rPr>
              <a:t>20 a 45 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3611880"/>
            <a:ext cx="10515600" cy="7315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379476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INTERESSES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23360" y="3749040"/>
            <a:ext cx="70408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 i="0">
                <a:solidFill>
                  <a:srgbClr val="FFDE99"/>
                </a:solidFill>
                <a:latin typeface="Georgia"/>
              </a:rPr>
              <a:t>Ficção contemporânea e literatura introspectiva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4480560"/>
            <a:ext cx="10515600" cy="7315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466344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TEMAS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23360" y="4617720"/>
            <a:ext cx="70408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 i="0">
                <a:solidFill>
                  <a:srgbClr val="FFDE99"/>
                </a:solidFill>
                <a:latin typeface="Georgia"/>
              </a:rPr>
              <a:t>Sentido da vida, amor, identidade, autoconhecimento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5349240"/>
            <a:ext cx="10515600" cy="7315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5532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COMPORTAMENTO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3360" y="5486400"/>
            <a:ext cx="70408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 i="0">
                <a:solidFill>
                  <a:srgbClr val="FFDE99"/>
                </a:solidFill>
                <a:latin typeface="Georgia"/>
              </a:rPr>
              <a:t>Segue conteúdos literários, filosóficos e culturais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Público-alvo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05 / 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06 · PERSONA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Retrato do leitor</a:t>
            </a:r>
          </a:p>
        </p:txBody>
      </p:sp>
      <p:sp>
        <p:nvSpPr>
          <p:cNvPr id="6" name="Oval 5"/>
          <p:cNvSpPr/>
          <p:nvPr/>
        </p:nvSpPr>
        <p:spPr>
          <a:xfrm>
            <a:off x="1097280" y="2651760"/>
            <a:ext cx="2377440" cy="2377440"/>
          </a:xfrm>
          <a:prstGeom prst="ellipse">
            <a:avLst/>
          </a:prstGeom>
          <a:solidFill>
            <a:srgbClr val="4A6E57"/>
          </a:solidFill>
          <a:ln w="19050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3246120"/>
            <a:ext cx="237744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600" b="1" i="0">
                <a:solidFill>
                  <a:srgbClr val="D8A24A"/>
                </a:solidFill>
                <a:latin typeface="Georgia"/>
              </a:rPr>
              <a:t>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51663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 i="0" spc="300">
                <a:solidFill>
                  <a:srgbClr val="FFDE99"/>
                </a:solidFill>
                <a:latin typeface="Calibri"/>
              </a:rPr>
              <a:t>LAURA · 32 anos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54864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 i="1">
                <a:solidFill>
                  <a:srgbClr val="C5A484"/>
                </a:solidFill>
                <a:latin typeface="Calibri"/>
              </a:rPr>
              <a:t>designer · leitora ávida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6240" y="2286000"/>
            <a:ext cx="7498079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0" i="1">
                <a:solidFill>
                  <a:srgbClr val="FFDE99"/>
                </a:solidFill>
                <a:latin typeface="Georgia"/>
              </a:rPr>
              <a:t>“Leio para entender o que sinto —</a:t>
            </a:r>
          </a:p>
          <a:p>
            <a:pPr algn="l"/>
            <a:r>
              <a:rPr sz="2400" b="0" i="1">
                <a:solidFill>
                  <a:srgbClr val="FFDE99"/>
                </a:solidFill>
                <a:latin typeface="Georgia"/>
              </a:rPr>
              <a:t>e para lembrar que não estou sozinha.”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6240" y="38404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O QUE ELA BUSCA</a:t>
            </a:r>
          </a:p>
        </p:txBody>
      </p:sp>
      <p:sp>
        <p:nvSpPr>
          <p:cNvPr id="12" name="Oval 11"/>
          <p:cNvSpPr/>
          <p:nvPr/>
        </p:nvSpPr>
        <p:spPr>
          <a:xfrm>
            <a:off x="4251960" y="435254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0" y="4297680"/>
            <a:ext cx="7132319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Histórias que a atravessam emocionalmente e ficam ressoando por dias.</a:t>
            </a:r>
          </a:p>
        </p:txBody>
      </p:sp>
      <p:sp>
        <p:nvSpPr>
          <p:cNvPr id="14" name="Oval 13"/>
          <p:cNvSpPr/>
          <p:nvPr/>
        </p:nvSpPr>
        <p:spPr>
          <a:xfrm>
            <a:off x="4251960" y="485546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0" y="4800600"/>
            <a:ext cx="7132319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Autores que escrevem com verdade e delicadeza, sem fórmulas prontas.</a:t>
            </a:r>
          </a:p>
        </p:txBody>
      </p:sp>
      <p:sp>
        <p:nvSpPr>
          <p:cNvPr id="16" name="Oval 15"/>
          <p:cNvSpPr/>
          <p:nvPr/>
        </p:nvSpPr>
        <p:spPr>
          <a:xfrm>
            <a:off x="4251960" y="535838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0" y="5303520"/>
            <a:ext cx="7132319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Livros que ela quer marcar, sublinhar e presentear para alguém querido.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Persona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06 / 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07 · IDENTIDADE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Identidade da campanha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468880"/>
            <a:ext cx="5212080" cy="365760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65176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TOM DE VOZ</a:t>
            </a:r>
          </a:p>
        </p:txBody>
      </p:sp>
      <p:sp>
        <p:nvSpPr>
          <p:cNvPr id="8" name="Oval 7"/>
          <p:cNvSpPr/>
          <p:nvPr/>
        </p:nvSpPr>
        <p:spPr>
          <a:xfrm>
            <a:off x="1097280" y="325526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17320" y="3200400"/>
            <a:ext cx="4389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Calibri"/>
              </a:rPr>
              <a:t>Íntima e poética</a:t>
            </a:r>
          </a:p>
        </p:txBody>
      </p:sp>
      <p:sp>
        <p:nvSpPr>
          <p:cNvPr id="10" name="Oval 9"/>
          <p:cNvSpPr/>
          <p:nvPr/>
        </p:nvSpPr>
        <p:spPr>
          <a:xfrm>
            <a:off x="1097280" y="389534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17320" y="3840480"/>
            <a:ext cx="4389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Calibri"/>
              </a:rPr>
              <a:t>Reflexiva e sensível</a:t>
            </a:r>
          </a:p>
        </p:txBody>
      </p:sp>
      <p:sp>
        <p:nvSpPr>
          <p:cNvPr id="12" name="Oval 11"/>
          <p:cNvSpPr/>
          <p:nvPr/>
        </p:nvSpPr>
        <p:spPr>
          <a:xfrm>
            <a:off x="1097280" y="453542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17320" y="4480560"/>
            <a:ext cx="4389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Calibri"/>
              </a:rPr>
              <a:t>Inteligente, mas acessível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2468880"/>
            <a:ext cx="5212080" cy="365760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9525">
            <a:solidFill>
              <a:srgbClr val="D8A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46520" y="265176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VISUAL</a:t>
            </a:r>
          </a:p>
        </p:txBody>
      </p:sp>
      <p:sp>
        <p:nvSpPr>
          <p:cNvPr id="16" name="Oval 15"/>
          <p:cNvSpPr/>
          <p:nvPr/>
        </p:nvSpPr>
        <p:spPr>
          <a:xfrm>
            <a:off x="6492240" y="325526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12280" y="3200400"/>
            <a:ext cx="4389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Calibri"/>
              </a:rPr>
              <a:t>Paleta sóbria e nostálgica</a:t>
            </a:r>
          </a:p>
        </p:txBody>
      </p:sp>
      <p:sp>
        <p:nvSpPr>
          <p:cNvPr id="18" name="Oval 17"/>
          <p:cNvSpPr/>
          <p:nvPr/>
        </p:nvSpPr>
        <p:spPr>
          <a:xfrm>
            <a:off x="6492240" y="389534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12280" y="3840480"/>
            <a:ext cx="4389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Calibri"/>
              </a:rPr>
              <a:t>Atmosfera: chuva, janelas, cafés, amanhecer</a:t>
            </a:r>
          </a:p>
        </p:txBody>
      </p:sp>
      <p:sp>
        <p:nvSpPr>
          <p:cNvPr id="20" name="Oval 19"/>
          <p:cNvSpPr/>
          <p:nvPr/>
        </p:nvSpPr>
        <p:spPr>
          <a:xfrm>
            <a:off x="6492240" y="4535424"/>
            <a:ext cx="146304" cy="146304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12280" y="4480560"/>
            <a:ext cx="4389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0">
                <a:solidFill>
                  <a:srgbClr val="FFDE99"/>
                </a:solidFill>
                <a:latin typeface="Calibri"/>
              </a:rPr>
              <a:t>Tipografia elegante e literária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Identidade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07 / 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08 · ESTRUTURA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Estrutura do lançamento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TRÊS FASES ESTRATÉGICAS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8720" y="4114800"/>
            <a:ext cx="9784080" cy="27432"/>
          </a:xfrm>
          <a:prstGeom prst="rect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194560" y="3931920"/>
            <a:ext cx="365760" cy="365760"/>
          </a:xfrm>
          <a:prstGeom prst="ellipse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788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 spc="300">
                <a:solidFill>
                  <a:srgbClr val="F2C66B"/>
                </a:solidFill>
                <a:latin typeface="Calibri"/>
              </a:rPr>
              <a:t>4–8 SEMANAS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3200400"/>
            <a:ext cx="3200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600" b="1" i="0">
                <a:solidFill>
                  <a:srgbClr val="FFDE99"/>
                </a:solidFill>
                <a:latin typeface="Georgia"/>
              </a:rPr>
              <a:t>Pré-lançamento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572000"/>
            <a:ext cx="3200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0" i="0">
                <a:solidFill>
                  <a:srgbClr val="C5A484"/>
                </a:solidFill>
                <a:latin typeface="Calibri"/>
              </a:rPr>
              <a:t>Gerar curiosidade e construir audiência.</a:t>
            </a:r>
          </a:p>
        </p:txBody>
      </p:sp>
      <p:sp>
        <p:nvSpPr>
          <p:cNvPr id="12" name="Oval 11"/>
          <p:cNvSpPr/>
          <p:nvPr/>
        </p:nvSpPr>
        <p:spPr>
          <a:xfrm>
            <a:off x="6126480" y="3931920"/>
            <a:ext cx="365760" cy="365760"/>
          </a:xfrm>
          <a:prstGeom prst="ellipse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09160" y="2788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 spc="300">
                <a:solidFill>
                  <a:srgbClr val="F2C66B"/>
                </a:solidFill>
                <a:latin typeface="Calibri"/>
              </a:rPr>
              <a:t>7–10 DIAS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9160" y="3200400"/>
            <a:ext cx="3200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600" b="1" i="0">
                <a:solidFill>
                  <a:srgbClr val="FFDE99"/>
                </a:solidFill>
                <a:latin typeface="Georgia"/>
              </a:rPr>
              <a:t>Lançamento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09160" y="4572000"/>
            <a:ext cx="3200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0" i="0">
                <a:solidFill>
                  <a:srgbClr val="C5A484"/>
                </a:solidFill>
                <a:latin typeface="Calibri"/>
              </a:rPr>
              <a:t>Transformar atenção em compra.</a:t>
            </a:r>
          </a:p>
        </p:txBody>
      </p:sp>
      <p:sp>
        <p:nvSpPr>
          <p:cNvPr id="16" name="Oval 15"/>
          <p:cNvSpPr/>
          <p:nvPr/>
        </p:nvSpPr>
        <p:spPr>
          <a:xfrm>
            <a:off x="10058400" y="3931920"/>
            <a:ext cx="365760" cy="365760"/>
          </a:xfrm>
          <a:prstGeom prst="ellipse">
            <a:avLst/>
          </a:prstGeom>
          <a:solidFill>
            <a:srgbClr val="D8A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41080" y="2788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 spc="300">
                <a:solidFill>
                  <a:srgbClr val="F2C66B"/>
                </a:solidFill>
                <a:latin typeface="Calibri"/>
              </a:rPr>
              <a:t>8–12 SEMANAS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41080" y="3200400"/>
            <a:ext cx="3200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600" b="1" i="0">
                <a:solidFill>
                  <a:srgbClr val="FFDE99"/>
                </a:solidFill>
                <a:latin typeface="Georgia"/>
              </a:rPr>
              <a:t>Pós-lançamento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41080" y="4572000"/>
            <a:ext cx="3200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0" i="0">
                <a:solidFill>
                  <a:srgbClr val="C5A484"/>
                </a:solidFill>
                <a:latin typeface="Calibri"/>
              </a:rPr>
              <a:t>Sustentar vendas e criar divulgadores.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Estrutura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08 / 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A3B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14400"/>
            <a:ext cx="82296" cy="5029200"/>
          </a:xfrm>
          <a:prstGeom prst="rect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9144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 spc="300">
                <a:solidFill>
                  <a:srgbClr val="D8A24A"/>
                </a:solidFill>
                <a:latin typeface="Calibri"/>
              </a:rPr>
              <a:t>SLIDE 09 · FASE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 i="0">
                <a:solidFill>
                  <a:srgbClr val="FFDE99"/>
                </a:solidFill>
                <a:latin typeface="Georgia"/>
              </a:rPr>
              <a:t>Pré-lançamento — Ações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 spc="300">
                <a:solidFill>
                  <a:srgbClr val="D8A24A"/>
                </a:solidFill>
                <a:latin typeface="Calibri"/>
              </a:rPr>
              <a:t>CONSTRUINDO EXPECTATIVA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697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05840" y="3086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953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Landing page + lista de espera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79" y="2697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355079" y="3086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75119" y="2953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Benefícios exclusivos (capítulo grátis, playlist)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840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005840" y="4229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4096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Teasers emocionais nas redes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26479" y="3840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355079" y="4229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19" y="4096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Envio para resenhistas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4983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05840" y="5372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325880" y="5239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Bastidores do processo criativo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79" y="4983480"/>
            <a:ext cx="5166360" cy="960120"/>
          </a:xfrm>
          <a:prstGeom prst="roundRect">
            <a:avLst>
              <a:gd name="adj" fmla="val 6000"/>
            </a:avLst>
          </a:prstGeom>
          <a:solidFill>
            <a:srgbClr val="1E2B38"/>
          </a:solidFill>
          <a:ln w="6350">
            <a:solidFill>
              <a:srgbClr val="4A6E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355079" y="5372100"/>
            <a:ext cx="182880" cy="182880"/>
          </a:xfrm>
          <a:prstGeom prst="ellipse">
            <a:avLst/>
          </a:prstGeom>
          <a:solidFill>
            <a:srgbClr val="D8A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75119" y="5239512"/>
            <a:ext cx="44805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0" i="0">
                <a:solidFill>
                  <a:srgbClr val="FFDE99"/>
                </a:solidFill>
                <a:latin typeface="Calibri"/>
              </a:rPr>
              <a:t>Frases de impacto e trechos-teaser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 spc="200">
                <a:solidFill>
                  <a:srgbClr val="71898C"/>
                </a:solidFill>
                <a:latin typeface="Calibri"/>
              </a:rPr>
              <a:t>Vila DuZé   ·   Pré-lançamento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D8A24A"/>
                </a:solidFill>
                <a:latin typeface="Calibri"/>
              </a:rPr>
              <a:t>09 / 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